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9906000" type="A4"/>
  <p:notesSz cx="6734175" cy="98631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71" autoAdjust="0"/>
    <p:restoredTop sz="94660"/>
  </p:normalViewPr>
  <p:slideViewPr>
    <p:cSldViewPr>
      <p:cViewPr varScale="1">
        <p:scale>
          <a:sx n="80" d="100"/>
          <a:sy n="80" d="100"/>
        </p:scale>
        <p:origin x="2700" y="7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2EA1-3009-4DD5-937D-70327AAC7113}" type="datetimeFigureOut">
              <a:rPr kumimoji="1" lang="ja-JP" altLang="en-US" smtClean="0"/>
              <a:t>2023/10/24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2077-9630-469B-948D-E5343907F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513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2EA1-3009-4DD5-937D-70327AAC7113}" type="datetimeFigureOut">
              <a:rPr kumimoji="1" lang="ja-JP" altLang="en-US" smtClean="0"/>
              <a:t>2023/10/24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2077-9630-469B-948D-E5343907F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371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6387" y="396703"/>
            <a:ext cx="1671638" cy="845220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1476" y="396703"/>
            <a:ext cx="4900613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2EA1-3009-4DD5-937D-70327AAC7113}" type="datetimeFigureOut">
              <a:rPr kumimoji="1" lang="ja-JP" altLang="en-US" smtClean="0"/>
              <a:t>2023/10/24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2077-9630-469B-948D-E5343907F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303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2EA1-3009-4DD5-937D-70327AAC7113}" type="datetimeFigureOut">
              <a:rPr kumimoji="1" lang="ja-JP" altLang="en-US" smtClean="0"/>
              <a:t>2023/10/24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2077-9630-469B-948D-E5343907F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59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2EA1-3009-4DD5-937D-70327AAC7113}" type="datetimeFigureOut">
              <a:rPr kumimoji="1" lang="ja-JP" altLang="en-US" smtClean="0"/>
              <a:t>2023/10/24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2077-9630-469B-948D-E5343907F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551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1476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1901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2EA1-3009-4DD5-937D-70327AAC7113}" type="datetimeFigureOut">
              <a:rPr kumimoji="1" lang="ja-JP" altLang="en-US" smtClean="0"/>
              <a:t>2023/10/24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2077-9630-469B-948D-E5343907F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62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2EA1-3009-4DD5-937D-70327AAC7113}" type="datetimeFigureOut">
              <a:rPr kumimoji="1" lang="ja-JP" altLang="en-US" smtClean="0"/>
              <a:t>2023/10/24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2077-9630-469B-948D-E5343907F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961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2EA1-3009-4DD5-937D-70327AAC7113}" type="datetimeFigureOut">
              <a:rPr kumimoji="1" lang="ja-JP" altLang="en-US" smtClean="0"/>
              <a:t>2023/10/24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2077-9630-469B-948D-E5343907F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070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2EA1-3009-4DD5-937D-70327AAC7113}" type="datetimeFigureOut">
              <a:rPr kumimoji="1" lang="ja-JP" altLang="en-US" smtClean="0"/>
              <a:t>2023/10/24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2077-9630-469B-948D-E5343907F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3766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2EA1-3009-4DD5-937D-70327AAC7113}" type="datetimeFigureOut">
              <a:rPr kumimoji="1" lang="ja-JP" altLang="en-US" smtClean="0"/>
              <a:t>2023/10/24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2077-9630-469B-948D-E5343907F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092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2EA1-3009-4DD5-937D-70327AAC7113}" type="datetimeFigureOut">
              <a:rPr kumimoji="1" lang="ja-JP" altLang="en-US" smtClean="0"/>
              <a:t>2023/10/24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2077-9630-469B-948D-E5343907F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9178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B2EA1-3009-4DD5-937D-70327AAC7113}" type="datetimeFigureOut">
              <a:rPr kumimoji="1" lang="ja-JP" altLang="en-US" smtClean="0"/>
              <a:t>2023/10/24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C2077-9630-469B-948D-E5343907F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225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図 25"/>
          <p:cNvPicPr>
            <a:picLocks noChangeAspect="1"/>
          </p:cNvPicPr>
          <p:nvPr/>
        </p:nvPicPr>
        <p:blipFill rotWithShape="1">
          <a:blip r:embed="rId2"/>
          <a:srcRect l="21468" t="21741" r="38062" b="23336"/>
          <a:stretch/>
        </p:blipFill>
        <p:spPr>
          <a:xfrm>
            <a:off x="764704" y="4041117"/>
            <a:ext cx="4968552" cy="449535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テキスト ボックス 3"/>
          <p:cNvSpPr txBox="1"/>
          <p:nvPr/>
        </p:nvSpPr>
        <p:spPr>
          <a:xfrm>
            <a:off x="2312876" y="56456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危機管理マニュアル</a:t>
            </a:r>
            <a:endParaRPr kumimoji="1" lang="ja-JP" altLang="en-US" b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6672" y="560512"/>
            <a:ext cx="576064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u="sng" dirty="0" smtClean="0"/>
              <a:t>火災の場合</a:t>
            </a:r>
            <a:endParaRPr kumimoji="1" lang="en-US" altLang="ja-JP" sz="800" b="1" dirty="0" smtClean="0"/>
          </a:p>
          <a:p>
            <a:pPr marL="231775" indent="-231775"/>
            <a:r>
              <a:rPr lang="ja-JP" altLang="en-US" sz="1100" dirty="0"/>
              <a:t>（１</a:t>
            </a:r>
            <a:r>
              <a:rPr lang="ja-JP" altLang="en-US" sz="1100" dirty="0" smtClean="0"/>
              <a:t>）火災が発生したら、至急初期消火を行うとともに、最寄りの教員及び本部（事務室）に通報してください。</a:t>
            </a:r>
            <a:endParaRPr lang="en-US" altLang="ja-JP" sz="1100" dirty="0" smtClean="0"/>
          </a:p>
          <a:p>
            <a:r>
              <a:rPr kumimoji="1" lang="ja-JP" altLang="en-US" sz="1100" dirty="0"/>
              <a:t>（２</a:t>
            </a:r>
            <a:r>
              <a:rPr kumimoji="1" lang="ja-JP" altLang="en-US" sz="1100" dirty="0" smtClean="0"/>
              <a:t>）お客様を火元より遠ざけるなど安全確保に努めてください。</a:t>
            </a:r>
            <a:endParaRPr lang="en-US" altLang="ja-JP" sz="1100" dirty="0"/>
          </a:p>
          <a:p>
            <a:r>
              <a:rPr lang="ja-JP" altLang="en-US" sz="1100" dirty="0" smtClean="0"/>
              <a:t>　</a:t>
            </a:r>
            <a:r>
              <a:rPr lang="en-US" altLang="ja-JP" sz="1100" dirty="0" smtClean="0"/>
              <a:t>※</a:t>
            </a:r>
            <a:r>
              <a:rPr lang="ja-JP" altLang="en-US" sz="1100" dirty="0" smtClean="0"/>
              <a:t>通報を受けた教員は至急本部に連絡するとともに、初期消火及び安全確保に努めること。</a:t>
            </a:r>
            <a:endParaRPr lang="en-US" altLang="ja-JP" sz="1100" dirty="0" smtClean="0"/>
          </a:p>
          <a:p>
            <a:pPr marL="239713" indent="-239713"/>
            <a:r>
              <a:rPr lang="ja-JP" altLang="en-US" sz="1100" dirty="0"/>
              <a:t>（３</a:t>
            </a:r>
            <a:r>
              <a:rPr lang="ja-JP" altLang="en-US" sz="1100" dirty="0" smtClean="0"/>
              <a:t>）消火器、消火栓は各建物の廊下に設置されていますが、火器を使用する団体は、使用火器付近に各自で消火器を用意していただき、火気に注意してください。</a:t>
            </a:r>
            <a:endParaRPr lang="en-US" altLang="ja-JP" sz="1100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6672" y="1807295"/>
            <a:ext cx="57606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u="sng" dirty="0" smtClean="0"/>
              <a:t>災害（地震等）の場合</a:t>
            </a:r>
            <a:endParaRPr kumimoji="1" lang="en-US" altLang="ja-JP" sz="800" b="1" dirty="0" smtClean="0"/>
          </a:p>
          <a:p>
            <a:pPr marL="222250" indent="-222250"/>
            <a:r>
              <a:rPr lang="ja-JP" altLang="en-US" sz="1100" dirty="0"/>
              <a:t>（１</a:t>
            </a:r>
            <a:r>
              <a:rPr lang="ja-JP" altLang="en-US" sz="1100" dirty="0" smtClean="0"/>
              <a:t>）揺れが収まるのを待って、火気類を消火し、火元の確認を確実にしたうえで、最寄りの教員の誘導に従い、避難場所まで避難してください。</a:t>
            </a:r>
            <a:r>
              <a:rPr lang="ja-JP" altLang="en-US" sz="1100" b="1" dirty="0" smtClean="0"/>
              <a:t>（下記図面参照）</a:t>
            </a:r>
            <a:endParaRPr lang="en-US" altLang="ja-JP" sz="1100" b="1" dirty="0" smtClean="0"/>
          </a:p>
          <a:p>
            <a:r>
              <a:rPr kumimoji="1" lang="ja-JP" altLang="en-US" sz="1100" dirty="0"/>
              <a:t>（２</a:t>
            </a:r>
            <a:r>
              <a:rPr kumimoji="1" lang="ja-JP" altLang="en-US" sz="1100" dirty="0" smtClean="0"/>
              <a:t>）お客様に避難場所を伝えるなど、可能な限り誘導しながら避難してください。</a:t>
            </a:r>
            <a:endParaRPr kumimoji="1" lang="en-US" altLang="ja-JP" sz="1100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76672" y="2576736"/>
            <a:ext cx="57606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u="sng" dirty="0" smtClean="0"/>
              <a:t>負傷者及び救急患者が発生した場合</a:t>
            </a:r>
            <a:endParaRPr kumimoji="1" lang="en-US" altLang="ja-JP" sz="800" b="1" dirty="0" smtClean="0"/>
          </a:p>
          <a:p>
            <a:pPr marL="231775" indent="-231775"/>
            <a:r>
              <a:rPr lang="ja-JP" altLang="en-US" sz="1100" dirty="0"/>
              <a:t>（１</a:t>
            </a:r>
            <a:r>
              <a:rPr lang="ja-JP" altLang="en-US" sz="1100" dirty="0" smtClean="0"/>
              <a:t>）負傷者及び患者を安全な場所へ誘導し、</a:t>
            </a:r>
            <a:r>
              <a:rPr lang="en-US" altLang="ja-JP" sz="1100" dirty="0" smtClean="0"/>
              <a:t>119</a:t>
            </a:r>
            <a:r>
              <a:rPr lang="ja-JP" altLang="en-US" sz="1100" dirty="0" smtClean="0"/>
              <a:t>番通報を</a:t>
            </a:r>
            <a:r>
              <a:rPr lang="ja-JP" altLang="en-US" sz="1100" dirty="0"/>
              <a:t>するとともに</a:t>
            </a:r>
            <a:r>
              <a:rPr lang="ja-JP" altLang="en-US" sz="1100" dirty="0" smtClean="0"/>
              <a:t>、最寄りの</a:t>
            </a:r>
            <a:r>
              <a:rPr lang="ja-JP" altLang="en-US" sz="1100" dirty="0"/>
              <a:t>教員及び本部（事務室</a:t>
            </a:r>
            <a:r>
              <a:rPr lang="ja-JP" altLang="en-US" sz="1100" dirty="0" smtClean="0"/>
              <a:t>）に通報してください。</a:t>
            </a:r>
            <a:endParaRPr lang="en-US" altLang="ja-JP" sz="1100" dirty="0" smtClean="0"/>
          </a:p>
          <a:p>
            <a:r>
              <a:rPr kumimoji="1" lang="ja-JP" altLang="en-US" sz="1100" dirty="0" smtClean="0"/>
              <a:t>　</a:t>
            </a:r>
            <a:r>
              <a:rPr lang="en-US" altLang="ja-JP" sz="1100" dirty="0"/>
              <a:t>※</a:t>
            </a:r>
            <a:r>
              <a:rPr lang="ja-JP" altLang="en-US" sz="1100" dirty="0"/>
              <a:t>通報を受け</a:t>
            </a:r>
            <a:r>
              <a:rPr lang="ja-JP" altLang="en-US" sz="1100" dirty="0" smtClean="0"/>
              <a:t>た教員は</a:t>
            </a:r>
            <a:r>
              <a:rPr lang="ja-JP" altLang="en-US" sz="1100" dirty="0"/>
              <a:t>至急本部に連絡</a:t>
            </a:r>
            <a:r>
              <a:rPr lang="ja-JP" altLang="en-US" sz="1100" dirty="0" smtClean="0"/>
              <a:t>する。</a:t>
            </a:r>
            <a:endParaRPr kumimoji="1" lang="en-US" altLang="ja-JP" sz="1100" dirty="0" smtClean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6632" y="8625408"/>
            <a:ext cx="6624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HGPｺﾞｼｯｸM" panose="020B0600000000000000" pitchFamily="50" charset="-128"/>
              <a:buChar char="※"/>
            </a:pPr>
            <a:r>
              <a:rPr kumimoji="1" lang="ja-JP" altLang="en-US" sz="1200" dirty="0" smtClean="0"/>
              <a:t>避難場所に避難する場合、子どもやお年寄りの方に配慮して避難してください。</a:t>
            </a:r>
            <a:endParaRPr kumimoji="1" lang="en-US" altLang="ja-JP" sz="1200" dirty="0" smtClean="0"/>
          </a:p>
          <a:p>
            <a:pPr marL="285750" indent="-285750">
              <a:buFont typeface="HGPｺﾞｼｯｸM" panose="020B0600000000000000" pitchFamily="50" charset="-128"/>
              <a:buChar char="※"/>
            </a:pPr>
            <a:r>
              <a:rPr lang="ja-JP" altLang="en-US" sz="1200" dirty="0"/>
              <a:t>災害の場合で避難場所へ避難した場合、関係機関と協議し対応を指示しますので</a:t>
            </a:r>
            <a:r>
              <a:rPr lang="ja-JP" altLang="en-US" sz="1200" dirty="0" smtClean="0"/>
              <a:t>、教員の</a:t>
            </a:r>
            <a:r>
              <a:rPr lang="ja-JP" altLang="en-US" sz="1200" dirty="0"/>
              <a:t>指示に従ってください</a:t>
            </a:r>
            <a:r>
              <a:rPr lang="ja-JP" altLang="en-US" sz="1200" dirty="0" smtClean="0"/>
              <a:t>。</a:t>
            </a:r>
            <a:endParaRPr lang="en-US" altLang="ja-JP" sz="1200" dirty="0" smtClean="0"/>
          </a:p>
          <a:p>
            <a:pPr marL="285750" indent="-285750">
              <a:buFont typeface="HGPｺﾞｼｯｸM" panose="020B0600000000000000" pitchFamily="50" charset="-128"/>
              <a:buChar char="※"/>
            </a:pPr>
            <a:r>
              <a:rPr kumimoji="1" lang="ja-JP" altLang="en-US" sz="1200" dirty="0" smtClean="0"/>
              <a:t>荒天時には、実行委員会事務局で対応を検討し、産業祭を中止することもあります。</a:t>
            </a:r>
            <a:endParaRPr kumimoji="1" lang="en-US" altLang="ja-JP" sz="1200" dirty="0" smtClean="0"/>
          </a:p>
          <a:p>
            <a:pPr marL="285750" indent="-285750">
              <a:buFont typeface="HGPｺﾞｼｯｸM" panose="020B0600000000000000" pitchFamily="50" charset="-128"/>
              <a:buChar char="※"/>
            </a:pPr>
            <a:r>
              <a:rPr kumimoji="1" lang="ja-JP" altLang="en-US" sz="1200" dirty="0" smtClean="0"/>
              <a:t>西条農業高校生徒は、各種警報が発令された場合自宅待機となります。その時の物品の移動や準備などは、各団体でお願いすることになります。</a:t>
            </a:r>
            <a:endParaRPr kumimoji="1" lang="en-US" altLang="ja-JP" sz="1200" dirty="0" smtClean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76672" y="3368824"/>
            <a:ext cx="576064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 smtClean="0"/>
              <a:t>その他</a:t>
            </a:r>
            <a:endParaRPr kumimoji="1" lang="en-US" altLang="ja-JP" sz="800" b="1" dirty="0" smtClean="0"/>
          </a:p>
          <a:p>
            <a:pPr marL="85725"/>
            <a:r>
              <a:rPr lang="ja-JP" altLang="en-US" sz="1100" dirty="0" smtClean="0"/>
              <a:t>事件、事故、不審者や迷子などがあれば、速やかに</a:t>
            </a:r>
            <a:r>
              <a:rPr lang="ja-JP" altLang="en-US" sz="11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本部（事務室）</a:t>
            </a:r>
            <a:r>
              <a:rPr lang="en-US" altLang="ja-JP" sz="1200" b="1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0897-56-3611</a:t>
            </a:r>
            <a:r>
              <a:rPr lang="ja-JP" altLang="en-US" sz="1100" dirty="0" smtClean="0"/>
              <a:t>に連絡してください。</a:t>
            </a:r>
            <a:endParaRPr lang="en-US" altLang="ja-JP" sz="1100" dirty="0" smtClean="0"/>
          </a:p>
          <a:p>
            <a:r>
              <a:rPr lang="ja-JP" altLang="en-US" sz="1100" dirty="0"/>
              <a:t>　</a:t>
            </a:r>
            <a:r>
              <a:rPr lang="ja-JP" altLang="en-US" sz="1100" dirty="0" smtClean="0"/>
              <a:t>　</a:t>
            </a:r>
            <a:endParaRPr lang="en-US" altLang="ja-JP" sz="1100" dirty="0" smtClean="0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977" y="4270244"/>
            <a:ext cx="914400" cy="914400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 rot="20368034">
            <a:off x="3049162" y="6037122"/>
            <a:ext cx="713910" cy="935512"/>
          </a:xfrm>
          <a:prstGeom prst="rect">
            <a:avLst/>
          </a:prstGeo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996952" y="6288796"/>
            <a:ext cx="835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/>
              <a:t>商工展</a:t>
            </a:r>
            <a:endParaRPr kumimoji="1" lang="en-US" altLang="ja-JP" sz="1400" b="1" dirty="0" smtClean="0"/>
          </a:p>
          <a:p>
            <a:pPr algn="ctr"/>
            <a:r>
              <a:rPr kumimoji="1" lang="ja-JP" altLang="en-US" sz="900" b="1" dirty="0" smtClean="0"/>
              <a:t>（グラウンド）</a:t>
            </a:r>
            <a:endParaRPr kumimoji="1" lang="ja-JP" altLang="en-US" sz="900" b="1" dirty="0"/>
          </a:p>
        </p:txBody>
      </p:sp>
      <p:sp>
        <p:nvSpPr>
          <p:cNvPr id="22" name="正方形/長方形 21"/>
          <p:cNvSpPr/>
          <p:nvPr/>
        </p:nvSpPr>
        <p:spPr>
          <a:xfrm rot="18325437">
            <a:off x="1721331" y="4653445"/>
            <a:ext cx="791357" cy="17670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566531" y="5309182"/>
            <a:ext cx="11212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避難場所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000" dirty="0" smtClean="0">
                <a:solidFill>
                  <a:srgbClr val="FF0000"/>
                </a:solidFill>
              </a:rPr>
              <a:t>（グラウンド）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220991" y="5376917"/>
            <a:ext cx="6217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正門</a:t>
            </a:r>
            <a:endParaRPr kumimoji="1" lang="ja-JP" altLang="en-US" sz="12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661077" y="7595071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駐車場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 rot="20424834">
            <a:off x="3945326" y="5823215"/>
            <a:ext cx="690975" cy="508747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即売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（記念館周辺）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 rot="20460723">
            <a:off x="3242362" y="7061655"/>
            <a:ext cx="1617320" cy="615007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展示･即売</a:t>
            </a:r>
            <a:endParaRPr kumimoji="1" lang="en-US" altLang="ja-JP" sz="16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</a:rPr>
              <a:t>（本館･第</a:t>
            </a:r>
            <a:r>
              <a:rPr kumimoji="1" lang="en-US" altLang="ja-JP" sz="900" dirty="0" smtClean="0">
                <a:solidFill>
                  <a:schemeClr val="tx1"/>
                </a:solidFill>
              </a:rPr>
              <a:t>2</a:t>
            </a:r>
            <a:r>
              <a:rPr kumimoji="1" lang="ja-JP" altLang="en-US" sz="900" dirty="0" smtClean="0">
                <a:solidFill>
                  <a:schemeClr val="tx1"/>
                </a:solidFill>
              </a:rPr>
              <a:t>教棟）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 rot="20460723">
            <a:off x="4780692" y="6298738"/>
            <a:ext cx="822712" cy="449934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展示</a:t>
            </a:r>
            <a:endParaRPr kumimoji="1" lang="en-US" altLang="ja-JP" sz="16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</a:rPr>
              <a:t>（第</a:t>
            </a:r>
            <a:r>
              <a:rPr kumimoji="1" lang="en-US" altLang="ja-JP" sz="800" dirty="0" smtClean="0">
                <a:solidFill>
                  <a:schemeClr val="tx1"/>
                </a:solidFill>
              </a:rPr>
              <a:t>1</a:t>
            </a:r>
            <a:r>
              <a:rPr kumimoji="1" lang="ja-JP" altLang="en-US" sz="800" dirty="0" smtClean="0">
                <a:solidFill>
                  <a:schemeClr val="tx1"/>
                </a:solidFill>
              </a:rPr>
              <a:t>体育館）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 rot="20324724">
            <a:off x="4891343" y="7383420"/>
            <a:ext cx="370019" cy="589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バザー</a:t>
            </a:r>
            <a:endParaRPr kumimoji="1" lang="en-US" altLang="ja-JP" sz="11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（車庫周辺）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765773" y="4649875"/>
            <a:ext cx="535201" cy="45871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即売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700" dirty="0" smtClean="0">
                <a:solidFill>
                  <a:schemeClr val="tx1"/>
                </a:solidFill>
              </a:rPr>
              <a:t>（農場）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432452" y="7268957"/>
            <a:ext cx="6217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西門</a:t>
            </a:r>
            <a:endParaRPr kumimoji="1" lang="ja-JP" altLang="en-US" sz="1200" dirty="0"/>
          </a:p>
        </p:txBody>
      </p:sp>
      <p:sp>
        <p:nvSpPr>
          <p:cNvPr id="29" name="右矢印 28"/>
          <p:cNvSpPr/>
          <p:nvPr/>
        </p:nvSpPr>
        <p:spPr>
          <a:xfrm rot="14963847">
            <a:off x="2691465" y="6866191"/>
            <a:ext cx="3428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右矢印 29"/>
          <p:cNvSpPr/>
          <p:nvPr/>
        </p:nvSpPr>
        <p:spPr>
          <a:xfrm rot="14963847">
            <a:off x="3795690" y="6416750"/>
            <a:ext cx="3428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右矢印 31"/>
          <p:cNvSpPr/>
          <p:nvPr/>
        </p:nvSpPr>
        <p:spPr>
          <a:xfrm rot="12784404">
            <a:off x="3170791" y="5630157"/>
            <a:ext cx="3428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右矢印 32"/>
          <p:cNvSpPr/>
          <p:nvPr/>
        </p:nvSpPr>
        <p:spPr>
          <a:xfrm rot="14963847">
            <a:off x="3564592" y="5922376"/>
            <a:ext cx="342872" cy="1230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右矢印 33"/>
          <p:cNvSpPr/>
          <p:nvPr/>
        </p:nvSpPr>
        <p:spPr>
          <a:xfrm rot="14963847">
            <a:off x="4625715" y="6779605"/>
            <a:ext cx="3428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右矢印 34"/>
          <p:cNvSpPr/>
          <p:nvPr/>
        </p:nvSpPr>
        <p:spPr>
          <a:xfrm rot="9555161">
            <a:off x="4175447" y="6598271"/>
            <a:ext cx="3428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右矢印 35"/>
          <p:cNvSpPr/>
          <p:nvPr/>
        </p:nvSpPr>
        <p:spPr>
          <a:xfrm rot="14963847">
            <a:off x="2943921" y="7312731"/>
            <a:ext cx="3428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右矢印 36"/>
          <p:cNvSpPr/>
          <p:nvPr/>
        </p:nvSpPr>
        <p:spPr>
          <a:xfrm rot="14963847">
            <a:off x="2498432" y="6419371"/>
            <a:ext cx="3428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 rot="10800000">
            <a:off x="5885855" y="7483124"/>
            <a:ext cx="342872" cy="1446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734996" y="7627808"/>
            <a:ext cx="6463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 smtClean="0"/>
              <a:t>避難経路</a:t>
            </a:r>
            <a:endParaRPr kumimoji="1" lang="ja-JP" altLang="en-US" sz="900" dirty="0"/>
          </a:p>
        </p:txBody>
      </p:sp>
      <p:sp>
        <p:nvSpPr>
          <p:cNvPr id="40" name="右矢印 39"/>
          <p:cNvSpPr/>
          <p:nvPr/>
        </p:nvSpPr>
        <p:spPr>
          <a:xfrm rot="9604296">
            <a:off x="4280312" y="7616962"/>
            <a:ext cx="342872" cy="1446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右矢印 40"/>
          <p:cNvSpPr/>
          <p:nvPr/>
        </p:nvSpPr>
        <p:spPr>
          <a:xfrm rot="9604296">
            <a:off x="3645748" y="7817737"/>
            <a:ext cx="342872" cy="1367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右矢印 41"/>
          <p:cNvSpPr/>
          <p:nvPr/>
        </p:nvSpPr>
        <p:spPr>
          <a:xfrm rot="14963847">
            <a:off x="3146507" y="7799261"/>
            <a:ext cx="342872" cy="1083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451748" y="311908"/>
            <a:ext cx="21595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/>
              <a:t>西条市産業祭実行委員会事務局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70399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03036" y="56456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/>
              <a:t>＜緊急時の対応＞</a:t>
            </a:r>
            <a:endParaRPr kumimoji="1" lang="ja-JP" altLang="en-US" sz="2400" dirty="0"/>
          </a:p>
        </p:txBody>
      </p:sp>
      <p:sp>
        <p:nvSpPr>
          <p:cNvPr id="3" name="正方形/長方形 2"/>
          <p:cNvSpPr/>
          <p:nvPr/>
        </p:nvSpPr>
        <p:spPr>
          <a:xfrm>
            <a:off x="548680" y="560512"/>
            <a:ext cx="201622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傷病者・緊急事態発生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4" name="下矢印 3"/>
          <p:cNvSpPr/>
          <p:nvPr/>
        </p:nvSpPr>
        <p:spPr>
          <a:xfrm>
            <a:off x="1360950" y="1013654"/>
            <a:ext cx="360040" cy="16921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32858" y="1193674"/>
            <a:ext cx="201622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※</a:t>
            </a:r>
            <a:r>
              <a:rPr kumimoji="1" lang="ja-JP" altLang="en-US" sz="1400" dirty="0" smtClean="0">
                <a:solidFill>
                  <a:schemeClr val="tx1"/>
                </a:solidFill>
              </a:rPr>
              <a:t>発見者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緊急性</a:t>
            </a:r>
            <a:r>
              <a:rPr lang="ja-JP" altLang="en-US" sz="1400" dirty="0" smtClean="0">
                <a:solidFill>
                  <a:schemeClr val="tx1"/>
                </a:solidFill>
              </a:rPr>
              <a:t>の</a:t>
            </a:r>
            <a:r>
              <a:rPr lang="ja-JP" altLang="en-US" sz="1400" dirty="0">
                <a:solidFill>
                  <a:schemeClr val="tx1"/>
                </a:solidFill>
              </a:rPr>
              <a:t>即時判断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6" name="フローチャート : 判断 5"/>
          <p:cNvSpPr/>
          <p:nvPr/>
        </p:nvSpPr>
        <p:spPr>
          <a:xfrm>
            <a:off x="558620" y="1841746"/>
            <a:ext cx="1965119" cy="576064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緊急性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低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2724942"/>
            <a:ext cx="4536504" cy="12199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救護（第２教棟１階・保健室）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lang="en-US" altLang="ja-JP" sz="1400" u="sng" dirty="0" smtClean="0">
                <a:solidFill>
                  <a:schemeClr val="tx1"/>
                </a:solidFill>
              </a:rPr>
              <a:t>※</a:t>
            </a:r>
            <a:r>
              <a:rPr lang="ja-JP" altLang="en-US" sz="1400" u="sng" dirty="0" smtClean="0">
                <a:solidFill>
                  <a:schemeClr val="tx1"/>
                </a:solidFill>
              </a:rPr>
              <a:t>救護担当者</a:t>
            </a:r>
            <a:endParaRPr lang="en-US" altLang="ja-JP" sz="1400" u="sng" dirty="0" smtClean="0">
              <a:solidFill>
                <a:schemeClr val="tx1"/>
              </a:solidFill>
            </a:endParaRPr>
          </a:p>
          <a:p>
            <a:pPr indent="179388"/>
            <a:r>
              <a:rPr lang="ja-JP" altLang="en-US" sz="1400" dirty="0" smtClean="0">
                <a:solidFill>
                  <a:schemeClr val="tx1"/>
                </a:solidFill>
              </a:rPr>
              <a:t>・フィジカルアセスメントによる判断（要医療の判断など）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indent="179388"/>
            <a:r>
              <a:rPr lang="ja-JP" altLang="en-US" sz="1400" dirty="0" smtClean="0">
                <a:solidFill>
                  <a:schemeClr val="tx1"/>
                </a:solidFill>
              </a:rPr>
              <a:t>・応急処置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indent="179388"/>
            <a:r>
              <a:rPr lang="ja-JP" altLang="en-US" sz="1400" dirty="0" smtClean="0">
                <a:solidFill>
                  <a:schemeClr val="tx1"/>
                </a:solidFill>
              </a:rPr>
              <a:t>・本部（事務室）への連絡</a:t>
            </a:r>
            <a:endParaRPr lang="en-US" altLang="ja-JP" sz="1400" dirty="0" smtClean="0">
              <a:solidFill>
                <a:schemeClr val="tx1"/>
              </a:solidFill>
            </a:endParaRPr>
          </a:p>
        </p:txBody>
      </p:sp>
      <p:sp>
        <p:nvSpPr>
          <p:cNvPr id="8" name="右矢印 7"/>
          <p:cNvSpPr/>
          <p:nvPr/>
        </p:nvSpPr>
        <p:spPr>
          <a:xfrm>
            <a:off x="2564904" y="1301686"/>
            <a:ext cx="190821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496340" y="736744"/>
            <a:ext cx="2101011" cy="139303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※</a:t>
            </a:r>
            <a:r>
              <a:rPr kumimoji="1" lang="ja-JP" altLang="en-US" sz="1400" dirty="0" smtClean="0">
                <a:solidFill>
                  <a:schemeClr val="tx1"/>
                </a:solidFill>
              </a:rPr>
              <a:t>発見者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</a:rPr>
              <a:t>・応急処置（心肺蘇生等）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・応援者要請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</a:rPr>
              <a:t>・緊急連絡（１１９番通報）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・本部（事務室）への連絡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0" name="フローチャート : 判断 9"/>
          <p:cNvSpPr/>
          <p:nvPr/>
        </p:nvSpPr>
        <p:spPr>
          <a:xfrm>
            <a:off x="2708920" y="1152867"/>
            <a:ext cx="1440160" cy="587051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緊急性　高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1" name="下矢印 10"/>
          <p:cNvSpPr/>
          <p:nvPr/>
        </p:nvSpPr>
        <p:spPr>
          <a:xfrm>
            <a:off x="5373216" y="2129778"/>
            <a:ext cx="360040" cy="2190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512675" y="4349640"/>
            <a:ext cx="5856381" cy="20725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本部（本館１階・事務室）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lang="en-US" altLang="ja-JP" sz="1400" u="sng" dirty="0" smtClean="0">
                <a:solidFill>
                  <a:schemeClr val="tx1"/>
                </a:solidFill>
              </a:rPr>
              <a:t>※</a:t>
            </a:r>
            <a:r>
              <a:rPr lang="ja-JP" altLang="en-US" sz="1400" u="sng" dirty="0" smtClean="0">
                <a:solidFill>
                  <a:schemeClr val="tx1"/>
                </a:solidFill>
              </a:rPr>
              <a:t>実行委員会事務局</a:t>
            </a:r>
            <a:endParaRPr lang="en-US" altLang="ja-JP" sz="1400" u="sng" dirty="0" smtClean="0">
              <a:solidFill>
                <a:schemeClr val="tx1"/>
              </a:solidFill>
            </a:endParaRPr>
          </a:p>
          <a:p>
            <a:pPr indent="177800"/>
            <a:r>
              <a:rPr lang="ja-JP" altLang="en-US" sz="1400" dirty="0" smtClean="0">
                <a:solidFill>
                  <a:schemeClr val="tx1"/>
                </a:solidFill>
              </a:rPr>
              <a:t>・本部での情報共有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indent="177800"/>
            <a:r>
              <a:rPr lang="ja-JP" altLang="en-US" sz="1400" dirty="0" smtClean="0">
                <a:solidFill>
                  <a:schemeClr val="tx1"/>
                </a:solidFill>
              </a:rPr>
              <a:t>・緊急時における対応判断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indent="177800"/>
            <a:r>
              <a:rPr lang="ja-JP" altLang="en-US" sz="1400" dirty="0" smtClean="0">
                <a:solidFill>
                  <a:schemeClr val="tx1"/>
                </a:solidFill>
              </a:rPr>
              <a:t>・関係部署への伝達　　等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indent="177800"/>
            <a:r>
              <a:rPr lang="ja-JP" altLang="en-US" sz="1400" dirty="0" smtClean="0">
                <a:solidFill>
                  <a:schemeClr val="tx1"/>
                </a:solidFill>
              </a:rPr>
              <a:t>・救急車等要請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indent="177800"/>
            <a:r>
              <a:rPr lang="ja-JP" altLang="en-US" sz="1400" dirty="0" smtClean="0">
                <a:solidFill>
                  <a:schemeClr val="tx1"/>
                </a:solidFill>
              </a:rPr>
              <a:t>・医療機関への連絡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indent="177800"/>
            <a:r>
              <a:rPr lang="ja-JP" altLang="en-US" sz="1400" dirty="0" smtClean="0">
                <a:solidFill>
                  <a:schemeClr val="tx1"/>
                </a:solidFill>
              </a:rPr>
              <a:t>・関係機関への連絡・調整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indent="177800"/>
            <a:r>
              <a:rPr lang="ja-JP" altLang="en-US" sz="1400" dirty="0" smtClean="0">
                <a:solidFill>
                  <a:schemeClr val="tx1"/>
                </a:solidFill>
              </a:rPr>
              <a:t>・実行委員会役員との連携（西条商工会議所、西条市、</a:t>
            </a:r>
            <a:r>
              <a:rPr lang="ja-JP" altLang="en-US" sz="1400" dirty="0" smtClean="0">
                <a:solidFill>
                  <a:schemeClr val="tx1"/>
                </a:solidFill>
              </a:rPr>
              <a:t>ＪＡなど</a:t>
            </a:r>
            <a:r>
              <a:rPr lang="ja-JP" altLang="en-US" sz="1400" dirty="0" smtClean="0">
                <a:solidFill>
                  <a:schemeClr val="tx1"/>
                </a:solidFill>
              </a:rPr>
              <a:t>）</a:t>
            </a:r>
            <a:endParaRPr lang="en-US" altLang="ja-JP" sz="1400" dirty="0" smtClean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1376772" y="3944888"/>
            <a:ext cx="360040" cy="3749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>
            <a:off x="1376772" y="6422186"/>
            <a:ext cx="36004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25965" y="6800040"/>
            <a:ext cx="6480719" cy="2473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関係機関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救急</a:t>
            </a:r>
            <a:r>
              <a:rPr lang="ja-JP" altLang="en-US" sz="1400" dirty="0" smtClean="0">
                <a:solidFill>
                  <a:schemeClr val="tx1"/>
                </a:solidFill>
              </a:rPr>
              <a:t>車（西条東消防署）</a:t>
            </a:r>
            <a:r>
              <a:rPr lang="ja-JP" altLang="en-US" sz="1400" spc="100" dirty="0" smtClean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電話：０８９７－５５－０１１９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西条警察</a:t>
            </a:r>
            <a:r>
              <a:rPr lang="ja-JP" altLang="en-US" sz="1400" dirty="0" smtClean="0">
                <a:solidFill>
                  <a:schemeClr val="tx1"/>
                </a:solidFill>
              </a:rPr>
              <a:t>署　　　　　　　　  電話：</a:t>
            </a:r>
            <a:r>
              <a:rPr lang="ja-JP" altLang="en-US" sz="1400" dirty="0">
                <a:solidFill>
                  <a:schemeClr val="tx1"/>
                </a:solidFill>
              </a:rPr>
              <a:t>０８９７－５６－０１１０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近隣の病院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土曜日　和田内科・皮膚科（</a:t>
            </a:r>
            <a:r>
              <a:rPr lang="ja-JP" altLang="en-US" sz="1400" dirty="0">
                <a:solidFill>
                  <a:schemeClr val="tx1"/>
                </a:solidFill>
              </a:rPr>
              <a:t>内科、</a:t>
            </a:r>
            <a:r>
              <a:rPr lang="en-US" altLang="ja-JP" sz="1400" dirty="0" smtClean="0">
                <a:solidFill>
                  <a:schemeClr val="tx1"/>
                </a:solidFill>
              </a:rPr>
              <a:t>9:00</a:t>
            </a:r>
            <a:r>
              <a:rPr lang="ja-JP" altLang="en-US" sz="1400" dirty="0" smtClean="0">
                <a:solidFill>
                  <a:schemeClr val="tx1"/>
                </a:solidFill>
              </a:rPr>
              <a:t>～</a:t>
            </a:r>
            <a:r>
              <a:rPr lang="en-US" altLang="ja-JP" sz="1400" dirty="0" smtClean="0">
                <a:solidFill>
                  <a:schemeClr val="tx1"/>
                </a:solidFill>
              </a:rPr>
              <a:t>12</a:t>
            </a:r>
            <a:r>
              <a:rPr lang="en-US" altLang="ja-JP" sz="1400" dirty="0">
                <a:solidFill>
                  <a:schemeClr val="tx1"/>
                </a:solidFill>
              </a:rPr>
              <a:t>:</a:t>
            </a:r>
            <a:r>
              <a:rPr lang="en-US" altLang="ja-JP" sz="1400" dirty="0" smtClean="0">
                <a:solidFill>
                  <a:schemeClr val="tx1"/>
                </a:solidFill>
              </a:rPr>
              <a:t>30</a:t>
            </a:r>
            <a:r>
              <a:rPr lang="ja-JP" altLang="en-US" sz="1400" dirty="0" smtClean="0">
                <a:solidFill>
                  <a:schemeClr val="tx1"/>
                </a:solidFill>
              </a:rPr>
              <a:t>）　　　　  電話：０８９７－５５－０５１５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indent="766763"/>
            <a:r>
              <a:rPr lang="ja-JP" altLang="en-US" sz="1400" dirty="0" smtClean="0">
                <a:solidFill>
                  <a:schemeClr val="tx1"/>
                </a:solidFill>
              </a:rPr>
              <a:t>村上記念病院（</a:t>
            </a:r>
            <a:r>
              <a:rPr lang="en-US" altLang="ja-JP" sz="1400" dirty="0" smtClean="0">
                <a:solidFill>
                  <a:schemeClr val="tx1"/>
                </a:solidFill>
              </a:rPr>
              <a:t>9</a:t>
            </a:r>
            <a:r>
              <a:rPr lang="en-US" altLang="ja-JP" sz="1400" dirty="0">
                <a:solidFill>
                  <a:schemeClr val="tx1"/>
                </a:solidFill>
              </a:rPr>
              <a:t>:</a:t>
            </a:r>
            <a:r>
              <a:rPr lang="en-US" altLang="ja-JP" sz="1400" dirty="0" smtClean="0">
                <a:solidFill>
                  <a:schemeClr val="tx1"/>
                </a:solidFill>
              </a:rPr>
              <a:t>00</a:t>
            </a:r>
            <a:r>
              <a:rPr lang="ja-JP" altLang="en-US" sz="1400" dirty="0" smtClean="0">
                <a:solidFill>
                  <a:schemeClr val="tx1"/>
                </a:solidFill>
              </a:rPr>
              <a:t>～</a:t>
            </a:r>
            <a:r>
              <a:rPr lang="en-US" altLang="ja-JP" sz="1400" dirty="0" smtClean="0">
                <a:solidFill>
                  <a:schemeClr val="tx1"/>
                </a:solidFill>
              </a:rPr>
              <a:t>12</a:t>
            </a:r>
            <a:r>
              <a:rPr lang="en-US" altLang="ja-JP" sz="1400" dirty="0">
                <a:solidFill>
                  <a:schemeClr val="tx1"/>
                </a:solidFill>
              </a:rPr>
              <a:t>:</a:t>
            </a:r>
            <a:r>
              <a:rPr lang="en-US" altLang="ja-JP" sz="1400" dirty="0" smtClean="0">
                <a:solidFill>
                  <a:schemeClr val="tx1"/>
                </a:solidFill>
              </a:rPr>
              <a:t>00</a:t>
            </a:r>
            <a:r>
              <a:rPr lang="ja-JP" altLang="en-US" sz="1400" dirty="0" smtClean="0">
                <a:solidFill>
                  <a:schemeClr val="tx1"/>
                </a:solidFill>
              </a:rPr>
              <a:t>）　　　　　　　　　　　電話：０８９７－５６－２３００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indent="782638"/>
            <a:r>
              <a:rPr lang="ja-JP" altLang="en-US" sz="1400" spc="-150" dirty="0" smtClean="0">
                <a:solidFill>
                  <a:schemeClr val="tx1"/>
                </a:solidFill>
              </a:rPr>
              <a:t>あおのクリニック</a:t>
            </a:r>
            <a:r>
              <a:rPr lang="ja-JP" altLang="en-US" sz="1400" dirty="0" smtClean="0">
                <a:solidFill>
                  <a:schemeClr val="tx1"/>
                </a:solidFill>
              </a:rPr>
              <a:t>（</a:t>
            </a:r>
            <a:r>
              <a:rPr lang="ja-JP" altLang="en-US" sz="1400" spc="-150" dirty="0" smtClean="0">
                <a:solidFill>
                  <a:schemeClr val="tx1"/>
                </a:solidFill>
              </a:rPr>
              <a:t>内科、</a:t>
            </a:r>
            <a:r>
              <a:rPr lang="en-US" altLang="ja-JP" sz="1400" spc="-150" dirty="0" smtClean="0">
                <a:solidFill>
                  <a:schemeClr val="tx1"/>
                </a:solidFill>
              </a:rPr>
              <a:t>9</a:t>
            </a:r>
            <a:r>
              <a:rPr lang="ja-JP" altLang="en-US" sz="1400" spc="-150" dirty="0" smtClean="0">
                <a:solidFill>
                  <a:schemeClr val="tx1"/>
                </a:solidFill>
              </a:rPr>
              <a:t>：</a:t>
            </a:r>
            <a:r>
              <a:rPr lang="en-US" altLang="ja-JP" sz="1400" spc="-150" dirty="0" smtClean="0">
                <a:solidFill>
                  <a:schemeClr val="tx1"/>
                </a:solidFill>
              </a:rPr>
              <a:t>00</a:t>
            </a:r>
            <a:r>
              <a:rPr lang="ja-JP" altLang="en-US" sz="1400" spc="-150" dirty="0" smtClean="0">
                <a:solidFill>
                  <a:schemeClr val="tx1"/>
                </a:solidFill>
              </a:rPr>
              <a:t>～</a:t>
            </a:r>
            <a:r>
              <a:rPr lang="en-US" altLang="ja-JP" sz="1400" spc="-150" dirty="0" smtClean="0">
                <a:solidFill>
                  <a:schemeClr val="tx1"/>
                </a:solidFill>
              </a:rPr>
              <a:t>12</a:t>
            </a:r>
            <a:r>
              <a:rPr lang="ja-JP" altLang="en-US" sz="1400" spc="-150" dirty="0" smtClean="0">
                <a:solidFill>
                  <a:schemeClr val="tx1"/>
                </a:solidFill>
              </a:rPr>
              <a:t>：</a:t>
            </a:r>
            <a:r>
              <a:rPr lang="en-US" altLang="ja-JP" sz="1400" spc="-150" dirty="0" smtClean="0">
                <a:solidFill>
                  <a:schemeClr val="tx1"/>
                </a:solidFill>
              </a:rPr>
              <a:t>00</a:t>
            </a:r>
            <a:r>
              <a:rPr lang="ja-JP" altLang="en-US" sz="1400" spc="-150" dirty="0" smtClean="0">
                <a:solidFill>
                  <a:schemeClr val="tx1"/>
                </a:solidFill>
              </a:rPr>
              <a:t>、</a:t>
            </a:r>
            <a:r>
              <a:rPr lang="en-US" altLang="ja-JP" sz="1400" spc="-150" dirty="0" smtClean="0">
                <a:solidFill>
                  <a:schemeClr val="tx1"/>
                </a:solidFill>
              </a:rPr>
              <a:t>14</a:t>
            </a:r>
            <a:r>
              <a:rPr lang="ja-JP" altLang="en-US" sz="1400" spc="-150" dirty="0" smtClean="0">
                <a:solidFill>
                  <a:schemeClr val="tx1"/>
                </a:solidFill>
              </a:rPr>
              <a:t>：</a:t>
            </a:r>
            <a:r>
              <a:rPr lang="en-US" altLang="ja-JP" sz="1400" spc="-150" dirty="0" smtClean="0">
                <a:solidFill>
                  <a:schemeClr val="tx1"/>
                </a:solidFill>
              </a:rPr>
              <a:t>00</a:t>
            </a:r>
            <a:r>
              <a:rPr lang="ja-JP" altLang="en-US" sz="1400" spc="-150" dirty="0" smtClean="0">
                <a:solidFill>
                  <a:schemeClr val="tx1"/>
                </a:solidFill>
              </a:rPr>
              <a:t>～</a:t>
            </a:r>
            <a:r>
              <a:rPr lang="en-US" altLang="ja-JP" sz="1400" spc="-150" dirty="0" smtClean="0">
                <a:solidFill>
                  <a:schemeClr val="tx1"/>
                </a:solidFill>
              </a:rPr>
              <a:t>18</a:t>
            </a:r>
            <a:r>
              <a:rPr lang="ja-JP" altLang="en-US" sz="1400" spc="-150" dirty="0" smtClean="0">
                <a:solidFill>
                  <a:schemeClr val="tx1"/>
                </a:solidFill>
              </a:rPr>
              <a:t>：</a:t>
            </a:r>
            <a:r>
              <a:rPr lang="en-US" altLang="ja-JP" sz="1400" spc="-150" dirty="0" smtClean="0">
                <a:solidFill>
                  <a:schemeClr val="tx1"/>
                </a:solidFill>
              </a:rPr>
              <a:t>00</a:t>
            </a:r>
            <a:r>
              <a:rPr lang="ja-JP" altLang="en-US" sz="1400" spc="100" dirty="0" smtClean="0">
                <a:solidFill>
                  <a:schemeClr val="tx1"/>
                </a:solidFill>
              </a:rPr>
              <a:t>）</a:t>
            </a:r>
            <a:r>
              <a:rPr lang="ja-JP" altLang="en-US" sz="1400" dirty="0" smtClean="0">
                <a:solidFill>
                  <a:schemeClr val="tx1"/>
                </a:solidFill>
              </a:rPr>
              <a:t>電話：０８９７－５５－３１０１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indent="763588"/>
            <a:r>
              <a:rPr lang="ja-JP" altLang="en-US" sz="1400" spc="-150" dirty="0" smtClean="0">
                <a:solidFill>
                  <a:schemeClr val="tx1"/>
                </a:solidFill>
              </a:rPr>
              <a:t>回生堂医院（内科・外科、</a:t>
            </a:r>
            <a:r>
              <a:rPr lang="en-US" altLang="ja-JP" sz="1400" spc="-150" dirty="0" smtClean="0">
                <a:solidFill>
                  <a:schemeClr val="tx1"/>
                </a:solidFill>
              </a:rPr>
              <a:t>8</a:t>
            </a:r>
            <a:r>
              <a:rPr lang="ja-JP" altLang="en-US" sz="1400" spc="-150" dirty="0" smtClean="0">
                <a:solidFill>
                  <a:schemeClr val="tx1"/>
                </a:solidFill>
              </a:rPr>
              <a:t>：</a:t>
            </a:r>
            <a:r>
              <a:rPr lang="en-US" altLang="ja-JP" sz="1400" spc="-150" dirty="0" smtClean="0">
                <a:solidFill>
                  <a:schemeClr val="tx1"/>
                </a:solidFill>
              </a:rPr>
              <a:t>00</a:t>
            </a:r>
            <a:r>
              <a:rPr lang="ja-JP" altLang="en-US" sz="1400" spc="-150" dirty="0" smtClean="0">
                <a:solidFill>
                  <a:schemeClr val="tx1"/>
                </a:solidFill>
              </a:rPr>
              <a:t>～</a:t>
            </a:r>
            <a:r>
              <a:rPr lang="en-US" altLang="ja-JP" sz="1400" spc="-150" dirty="0" smtClean="0">
                <a:solidFill>
                  <a:schemeClr val="tx1"/>
                </a:solidFill>
              </a:rPr>
              <a:t>12</a:t>
            </a:r>
            <a:r>
              <a:rPr lang="ja-JP" altLang="en-US" sz="1400" spc="-150" dirty="0" smtClean="0">
                <a:solidFill>
                  <a:schemeClr val="tx1"/>
                </a:solidFill>
              </a:rPr>
              <a:t>：</a:t>
            </a:r>
            <a:r>
              <a:rPr lang="en-US" altLang="ja-JP" sz="1400" spc="-150" dirty="0" smtClean="0">
                <a:solidFill>
                  <a:schemeClr val="tx1"/>
                </a:solidFill>
              </a:rPr>
              <a:t>30</a:t>
            </a:r>
            <a:r>
              <a:rPr lang="ja-JP" altLang="en-US" sz="1400" spc="-150" dirty="0" smtClean="0">
                <a:solidFill>
                  <a:schemeClr val="tx1"/>
                </a:solidFill>
              </a:rPr>
              <a:t>、</a:t>
            </a:r>
            <a:r>
              <a:rPr lang="en-US" altLang="ja-JP" sz="1400" spc="-150" dirty="0" smtClean="0">
                <a:solidFill>
                  <a:schemeClr val="tx1"/>
                </a:solidFill>
              </a:rPr>
              <a:t>13</a:t>
            </a:r>
            <a:r>
              <a:rPr lang="ja-JP" altLang="en-US" sz="1400" spc="-150" dirty="0" smtClean="0">
                <a:solidFill>
                  <a:schemeClr val="tx1"/>
                </a:solidFill>
              </a:rPr>
              <a:t>：</a:t>
            </a:r>
            <a:r>
              <a:rPr lang="en-US" altLang="ja-JP" sz="1400" spc="-150" dirty="0" smtClean="0">
                <a:solidFill>
                  <a:schemeClr val="tx1"/>
                </a:solidFill>
              </a:rPr>
              <a:t>30</a:t>
            </a:r>
            <a:r>
              <a:rPr lang="ja-JP" altLang="en-US" sz="1400" spc="-150" dirty="0" smtClean="0">
                <a:solidFill>
                  <a:schemeClr val="tx1"/>
                </a:solidFill>
              </a:rPr>
              <a:t>～</a:t>
            </a:r>
            <a:r>
              <a:rPr lang="en-US" altLang="ja-JP" sz="1400" spc="-150" dirty="0" smtClean="0">
                <a:solidFill>
                  <a:schemeClr val="tx1"/>
                </a:solidFill>
              </a:rPr>
              <a:t>15</a:t>
            </a:r>
            <a:r>
              <a:rPr lang="ja-JP" altLang="en-US" sz="1400" spc="-150" dirty="0" smtClean="0">
                <a:solidFill>
                  <a:schemeClr val="tx1"/>
                </a:solidFill>
              </a:rPr>
              <a:t>：</a:t>
            </a:r>
            <a:r>
              <a:rPr lang="en-US" altLang="ja-JP" sz="1400" spc="-150" dirty="0" smtClean="0">
                <a:solidFill>
                  <a:schemeClr val="tx1"/>
                </a:solidFill>
              </a:rPr>
              <a:t>00</a:t>
            </a:r>
            <a:r>
              <a:rPr lang="ja-JP" altLang="en-US" sz="1400" spc="-150" dirty="0" smtClean="0">
                <a:solidFill>
                  <a:schemeClr val="tx1"/>
                </a:solidFill>
              </a:rPr>
              <a:t>）</a:t>
            </a:r>
            <a:r>
              <a:rPr lang="ja-JP" altLang="en-US" sz="1400" dirty="0" smtClean="0">
                <a:solidFill>
                  <a:schemeClr val="tx1"/>
                </a:solidFill>
              </a:rPr>
              <a:t>電</a:t>
            </a:r>
            <a:r>
              <a:rPr lang="ja-JP" altLang="en-US" sz="1400" dirty="0">
                <a:solidFill>
                  <a:schemeClr val="tx1"/>
                </a:solidFill>
              </a:rPr>
              <a:t>話：</a:t>
            </a:r>
            <a:r>
              <a:rPr lang="ja-JP" altLang="en-US" sz="1400" dirty="0" smtClean="0">
                <a:solidFill>
                  <a:schemeClr val="tx1"/>
                </a:solidFill>
              </a:rPr>
              <a:t>０８９７－５５－３１０１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pPr indent="779463"/>
            <a:r>
              <a:rPr lang="ja-JP" altLang="en-US" sz="1400" dirty="0" smtClean="0">
                <a:solidFill>
                  <a:schemeClr val="tx1"/>
                </a:solidFill>
              </a:rPr>
              <a:t>済生会西条病院（</a:t>
            </a:r>
            <a:r>
              <a:rPr lang="en-US" altLang="ja-JP" sz="1400" dirty="0" smtClean="0">
                <a:solidFill>
                  <a:schemeClr val="tx1"/>
                </a:solidFill>
              </a:rPr>
              <a:t>9:00</a:t>
            </a:r>
            <a:r>
              <a:rPr lang="ja-JP" altLang="en-US" sz="1400" dirty="0" smtClean="0">
                <a:solidFill>
                  <a:schemeClr val="tx1"/>
                </a:solidFill>
              </a:rPr>
              <a:t>～</a:t>
            </a:r>
            <a:r>
              <a:rPr lang="en-US" altLang="ja-JP" sz="1400" dirty="0" smtClean="0">
                <a:solidFill>
                  <a:schemeClr val="tx1"/>
                </a:solidFill>
              </a:rPr>
              <a:t>12:30</a:t>
            </a:r>
            <a:r>
              <a:rPr lang="ja-JP" altLang="en-US" sz="1400" dirty="0" smtClean="0">
                <a:solidFill>
                  <a:schemeClr val="tx1"/>
                </a:solidFill>
              </a:rPr>
              <a:t>）　　　　　　　　　 電話</a:t>
            </a:r>
            <a:r>
              <a:rPr lang="ja-JP" altLang="en-US" sz="1400" dirty="0">
                <a:solidFill>
                  <a:schemeClr val="tx1"/>
                </a:solidFill>
              </a:rPr>
              <a:t>：</a:t>
            </a:r>
            <a:r>
              <a:rPr lang="ja-JP" altLang="en-US" sz="1400" dirty="0" smtClean="0">
                <a:solidFill>
                  <a:schemeClr val="tx1"/>
                </a:solidFill>
              </a:rPr>
              <a:t>０８９７－５５－５１００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indent="779463"/>
            <a:r>
              <a:rPr lang="ja-JP" altLang="en-US" sz="1400" dirty="0" smtClean="0">
                <a:solidFill>
                  <a:schemeClr val="tx1"/>
                </a:solidFill>
              </a:rPr>
              <a:t>西条中央</a:t>
            </a:r>
            <a:r>
              <a:rPr lang="ja-JP" altLang="en-US" sz="1400" dirty="0">
                <a:solidFill>
                  <a:schemeClr val="tx1"/>
                </a:solidFill>
              </a:rPr>
              <a:t>病院（</a:t>
            </a:r>
            <a:r>
              <a:rPr lang="en-US" altLang="ja-JP" sz="1400" dirty="0">
                <a:solidFill>
                  <a:schemeClr val="tx1"/>
                </a:solidFill>
              </a:rPr>
              <a:t>9:00</a:t>
            </a:r>
            <a:r>
              <a:rPr lang="ja-JP" altLang="en-US" sz="1400" dirty="0">
                <a:solidFill>
                  <a:schemeClr val="tx1"/>
                </a:solidFill>
              </a:rPr>
              <a:t>～</a:t>
            </a:r>
            <a:r>
              <a:rPr lang="en-US" altLang="ja-JP" sz="1400" dirty="0">
                <a:solidFill>
                  <a:schemeClr val="tx1"/>
                </a:solidFill>
              </a:rPr>
              <a:t>12:30</a:t>
            </a:r>
            <a:r>
              <a:rPr lang="ja-JP" altLang="en-US" sz="1400" dirty="0" smtClean="0">
                <a:solidFill>
                  <a:schemeClr val="tx1"/>
                </a:solidFill>
              </a:rPr>
              <a:t>）　 </a:t>
            </a:r>
            <a:r>
              <a:rPr lang="ja-JP" altLang="en-US" sz="1400" kern="0" spc="-100" dirty="0" smtClean="0">
                <a:solidFill>
                  <a:schemeClr val="tx1"/>
                </a:solidFill>
              </a:rPr>
              <a:t>　　　　　　　　 　　  </a:t>
            </a:r>
            <a:r>
              <a:rPr lang="ja-JP" altLang="en-US" sz="1400" dirty="0" smtClean="0">
                <a:solidFill>
                  <a:schemeClr val="tx1"/>
                </a:solidFill>
              </a:rPr>
              <a:t>電話：０８９７－５６－０３００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日曜日　西条市休日夜間急患センター（内科、外科）  電話：０８９７－５２－２００１</a:t>
            </a:r>
            <a:endParaRPr lang="en-US" altLang="ja-JP" sz="1400" dirty="0" smtClean="0">
              <a:solidFill>
                <a:schemeClr val="tx1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76673" y="9273480"/>
            <a:ext cx="5904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/>
            <a:r>
              <a:rPr lang="en-US" altLang="ja-JP" sz="1400" dirty="0" smtClean="0"/>
              <a:t>※</a:t>
            </a:r>
            <a:r>
              <a:rPr lang="ja-JP" altLang="en-US" sz="1400" dirty="0" smtClean="0"/>
              <a:t>ＡＥ</a:t>
            </a:r>
            <a:r>
              <a:rPr lang="en-US" altLang="ja-JP" sz="1400" dirty="0" smtClean="0"/>
              <a:t>Ⅾ</a:t>
            </a:r>
            <a:r>
              <a:rPr lang="ja-JP" altLang="en-US" sz="1400" dirty="0" smtClean="0"/>
              <a:t>（自動体外式除細動器）は、第１体育館入口、正門東側、西門周辺の３か所に配置してある。（パンフレットの図面参照）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915626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798</Words>
  <Application>Microsoft Office PowerPoint</Application>
  <PresentationFormat>A4 210 x 297 mm</PresentationFormat>
  <Paragraphs>76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HGPｺﾞｼｯｸM</vt:lpstr>
      <vt:lpstr>HG丸ｺﾞｼｯｸM-PRO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matsuyamashi</dc:creator>
  <cp:lastModifiedBy>行元 悠一</cp:lastModifiedBy>
  <cp:revision>53</cp:revision>
  <cp:lastPrinted>2019-10-20T03:12:35Z</cp:lastPrinted>
  <dcterms:created xsi:type="dcterms:W3CDTF">2013-11-14T10:18:26Z</dcterms:created>
  <dcterms:modified xsi:type="dcterms:W3CDTF">2023-10-24T08:02:01Z</dcterms:modified>
</cp:coreProperties>
</file>